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63" r:id="rId5"/>
    <p:sldId id="257" r:id="rId6"/>
    <p:sldId id="264" r:id="rId7"/>
    <p:sldId id="265" r:id="rId8"/>
    <p:sldId id="256" r:id="rId9"/>
    <p:sldId id="266" r:id="rId10"/>
    <p:sldId id="274" r:id="rId11"/>
    <p:sldId id="275" r:id="rId12"/>
    <p:sldId id="27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1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coalescent </a:t>
            </a:r>
            <a:br>
              <a:rPr lang="en-US" dirty="0" smtClean="0"/>
            </a:br>
            <a:r>
              <a:rPr lang="en-US" dirty="0" smtClean="0"/>
              <a:t>made fun and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3657600"/>
            <a:ext cx="54102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Andy Clark and Ida </a:t>
            </a:r>
            <a:r>
              <a:rPr lang="en-US" sz="2800" dirty="0" err="1" smtClean="0"/>
              <a:t>Moltke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EMBO 2017 Population Genomics</a:t>
            </a:r>
          </a:p>
          <a:p>
            <a:pPr marL="0" indent="0" algn="ctr">
              <a:buNone/>
            </a:pPr>
            <a:r>
              <a:rPr lang="en-US" sz="2800" dirty="0" smtClean="0"/>
              <a:t>Napoli – 22 May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2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bright="34000" contrast="25000"/>
                    </a14:imgEffect>
                  </a14:imgLayer>
                </a14:imgProps>
              </a:ext>
            </a:extLst>
          </a:blip>
          <a:srcRect l="21665" t="13704" r="20417" b="30741"/>
          <a:stretch/>
        </p:blipFill>
        <p:spPr>
          <a:xfrm>
            <a:off x="0" y="685800"/>
            <a:ext cx="917956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bright="34000" contrast="25000"/>
                    </a14:imgEffect>
                  </a14:imgLayer>
                </a14:imgProps>
              </a:ext>
            </a:extLst>
          </a:blip>
          <a:srcRect l="21665" t="13704" r="20417" b="30741"/>
          <a:stretch/>
        </p:blipFill>
        <p:spPr>
          <a:xfrm>
            <a:off x="0" y="685800"/>
            <a:ext cx="917956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bright="34000" contrast="25000"/>
                    </a14:imgEffect>
                  </a14:imgLayer>
                </a14:imgProps>
              </a:ext>
            </a:extLst>
          </a:blip>
          <a:srcRect l="21665" t="13704" r="20417" b="30741"/>
          <a:stretch/>
        </p:blipFill>
        <p:spPr>
          <a:xfrm>
            <a:off x="0" y="685800"/>
            <a:ext cx="917956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brightnessContrast bright="35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6" r="3540" b="5118"/>
          <a:stretch/>
        </p:blipFill>
        <p:spPr>
          <a:xfrm rot="10800000">
            <a:off x="252914" y="559349"/>
            <a:ext cx="8651873" cy="46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t="9832" r="2221" b="36636"/>
          <a:stretch/>
        </p:blipFill>
        <p:spPr>
          <a:xfrm rot="10800000">
            <a:off x="533400" y="1295400"/>
            <a:ext cx="8153400" cy="34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bright="35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43" r="3125"/>
          <a:stretch/>
        </p:blipFill>
        <p:spPr>
          <a:xfrm rot="10800000">
            <a:off x="381000" y="533400"/>
            <a:ext cx="8325017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  <a14:imgEffect>
                      <a14:brightnessContrast bright="3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96" b="2353"/>
          <a:stretch/>
        </p:blipFill>
        <p:spPr>
          <a:xfrm rot="10800000">
            <a:off x="304800" y="1143000"/>
            <a:ext cx="8671376" cy="4711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609600"/>
            <a:ext cx="5002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of drawing the same allele twice  1/(2N)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bright="35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7" r="3333" b="6857"/>
          <a:stretch/>
        </p:blipFill>
        <p:spPr>
          <a:xfrm rot="10800000">
            <a:off x="304800" y="838200"/>
            <a:ext cx="85235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/>
          <a:stretch/>
        </p:blipFill>
        <p:spPr>
          <a:xfrm rot="10800000">
            <a:off x="304800" y="838200"/>
            <a:ext cx="8443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bright="36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30" b="9831"/>
          <a:stretch/>
        </p:blipFill>
        <p:spPr>
          <a:xfrm rot="10800000">
            <a:off x="228599" y="838200"/>
            <a:ext cx="871912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coalescent?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mathematical construct of the genealogical process describing a random sample of alleles from a population.</a:t>
            </a:r>
          </a:p>
          <a:p>
            <a:r>
              <a:rPr lang="en-US" dirty="0" smtClean="0"/>
              <a:t>A way to model drift and mutation.</a:t>
            </a:r>
          </a:p>
          <a:p>
            <a:r>
              <a:rPr lang="en-US" dirty="0" smtClean="0"/>
              <a:t>Only parameters are:</a:t>
            </a:r>
          </a:p>
          <a:p>
            <a:pPr lvl="1"/>
            <a:r>
              <a:rPr lang="en-US" dirty="0" smtClean="0"/>
              <a:t>Population size (N)</a:t>
            </a:r>
          </a:p>
          <a:p>
            <a:pPr lvl="1"/>
            <a:r>
              <a:rPr lang="en-US" dirty="0" smtClean="0"/>
              <a:t>Sample size (n)</a:t>
            </a:r>
          </a:p>
          <a:p>
            <a:pPr lvl="1"/>
            <a:r>
              <a:rPr lang="en-US" dirty="0" smtClean="0"/>
              <a:t>Mutation rate (</a:t>
            </a:r>
            <a:r>
              <a:rPr lang="el-GR" dirty="0" smtClean="0"/>
              <a:t>μ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good is the coalescent?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Makes the mathematics to derive many aspects of population genetics much easier.</a:t>
            </a:r>
          </a:p>
          <a:p>
            <a:r>
              <a:rPr lang="en-US" dirty="0"/>
              <a:t>Super-fast to simulate.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thoroughly understand why the coalescent is useful.</a:t>
            </a:r>
          </a:p>
          <a:p>
            <a:r>
              <a:rPr lang="en-US" dirty="0" smtClean="0"/>
              <a:t>To be able to explain it to your grandmother.</a:t>
            </a:r>
          </a:p>
          <a:p>
            <a:r>
              <a:rPr lang="en-US" dirty="0" smtClean="0"/>
              <a:t>To be able to code up a simulations, even if trapped in an elevator on a cruise ship with no internet.</a:t>
            </a:r>
          </a:p>
          <a:p>
            <a:r>
              <a:rPr lang="en-US" dirty="0" smtClean="0"/>
              <a:t>To have FUN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733" r="30177" b="14334"/>
          <a:stretch/>
        </p:blipFill>
        <p:spPr bwMode="auto">
          <a:xfrm>
            <a:off x="2209800" y="352425"/>
            <a:ext cx="4763069" cy="606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2288" y="240268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35394" y="500416"/>
            <a:ext cx="5456006" cy="601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733" r="30177" b="14334"/>
          <a:stretch/>
        </p:blipFill>
        <p:spPr bwMode="auto">
          <a:xfrm>
            <a:off x="2209800" y="352425"/>
            <a:ext cx="4763069" cy="606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16" y="2862491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62288" y="240268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5394" y="800672"/>
            <a:ext cx="5456006" cy="601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2" idx="2"/>
          </p:cNvCxnSpPr>
          <p:nvPr/>
        </p:nvCxnSpPr>
        <p:spPr>
          <a:xfrm flipH="1">
            <a:off x="899148" y="3385711"/>
            <a:ext cx="1" cy="805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733" r="30177" b="14334"/>
          <a:stretch/>
        </p:blipFill>
        <p:spPr bwMode="auto">
          <a:xfrm>
            <a:off x="2209800" y="352425"/>
            <a:ext cx="4763069" cy="606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16" y="2862491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6081510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2288" y="240268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99148" y="3385711"/>
            <a:ext cx="1" cy="805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8" t="3172" r="30317" b="14179"/>
          <a:stretch/>
        </p:blipFill>
        <p:spPr bwMode="auto">
          <a:xfrm>
            <a:off x="2209800" y="381000"/>
            <a:ext cx="4735773" cy="604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733800" y="6426958"/>
            <a:ext cx="0" cy="278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343400" y="6416722"/>
            <a:ext cx="0" cy="278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34000" y="6440037"/>
            <a:ext cx="0" cy="278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6400" y="6426958"/>
            <a:ext cx="0" cy="278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1" y="1219200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coalescent considers a collection of genes observed in the present, and asks about their </a:t>
            </a:r>
            <a:r>
              <a:rPr lang="en-US" smtClean="0"/>
              <a:t>past genealogy.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bright="34000" contrast="25000"/>
                    </a14:imgEffect>
                  </a14:imgLayer>
                </a14:imgProps>
              </a:ext>
            </a:extLst>
          </a:blip>
          <a:srcRect l="21665" t="13704" r="20417" b="30741"/>
          <a:stretch/>
        </p:blipFill>
        <p:spPr>
          <a:xfrm>
            <a:off x="0" y="685800"/>
            <a:ext cx="917956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170</Words>
  <Application>Microsoft Office PowerPoint</Application>
  <PresentationFormat>On-screen Show (4:3)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The coalescent  made fun and easy</vt:lpstr>
      <vt:lpstr>What is the coalescent?</vt:lpstr>
      <vt:lpstr>What good is the coalescent?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Clark</cp:lastModifiedBy>
  <cp:revision>8</cp:revision>
  <dcterms:created xsi:type="dcterms:W3CDTF">2006-08-16T00:00:00Z</dcterms:created>
  <dcterms:modified xsi:type="dcterms:W3CDTF">2019-03-30T23:04:28Z</dcterms:modified>
</cp:coreProperties>
</file>